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glb" ContentType="model/gltf.binary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58" r:id="rId8"/>
    <p:sldId id="263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1E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2" d="100"/>
          <a:sy n="72" d="100"/>
        </p:scale>
        <p:origin x="4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08/02/2019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08/02/2019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08/02/2019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08/02/2019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08/02/2019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08/02/2019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08/02/2019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08/02/2019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08/02/2019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08/02/2019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08/02/2019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08/02/2019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13" Type="http://schemas.openxmlformats.org/officeDocument/2006/relationships/hyperlink" Target="https://www.remix3d.com/details/G009SWNFR7NW" TargetMode="External"/><Relationship Id="rId3" Type="http://schemas.openxmlformats.org/officeDocument/2006/relationships/slide" Target="slide7.xml"/><Relationship Id="rId7" Type="http://schemas.openxmlformats.org/officeDocument/2006/relationships/slide" Target="slide5.xml"/><Relationship Id="rId12" Type="http://schemas.microsoft.com/office/2017/06/relationships/model3d" Target="../media/model3d2.glb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.xml"/><Relationship Id="rId11" Type="http://schemas.openxmlformats.org/officeDocument/2006/relationships/image" Target="../media/image2.png"/><Relationship Id="rId5" Type="http://schemas.openxmlformats.org/officeDocument/2006/relationships/slide" Target="slide3.xml"/><Relationship Id="rId15" Type="http://schemas.openxmlformats.org/officeDocument/2006/relationships/slide" Target="slide8.xml"/><Relationship Id="rId10" Type="http://schemas.openxmlformats.org/officeDocument/2006/relationships/hyperlink" Target="https://www.remix3d.com/details/G009SXJ3XM2H" TargetMode="External"/><Relationship Id="rId4" Type="http://schemas.openxmlformats.org/officeDocument/2006/relationships/slide" Target="slide6.xml"/><Relationship Id="rId9" Type="http://schemas.microsoft.com/office/2017/06/relationships/model3d" Target="../media/model3d1.glb"/><Relationship Id="rId1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hyperlink" Target="https://www.google.es/url?sa=i&amp;rct=j&amp;q=&amp;esrc=s&amp;source=images&amp;cd=&amp;cad=rja&amp;uact=8&amp;ved=2ahUKEwjJ7_3kwKzgAhVyAWMBHSomCXgQjRx6BAgBEAQ&amp;url=%2Furl%3Fsa%3Di%26rct%3Dj%26q%3D%26esrc%3Ds%26source%3Dimages%26cd%3D%26ved%3D%26url%3Dhttp%253A%252F%252Fwww.fehr.es%252Fdocumentos%252Fproductos%252Fcapitulos%252Fcap-17.pdf%26psig%3DAOvVaw0HPhxVPyI0GScEAsHdTvCn%26ust%3D1549727977752258&amp;psig=AOvVaw0HPhxVPyI0GScEAsHdTvCn&amp;ust=1549727977752258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slide" Target="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hyperlink" Target="https://www.remix3d.com/details/G009SWNFR7NW" TargetMode="External"/><Relationship Id="rId7" Type="http://schemas.openxmlformats.org/officeDocument/2006/relationships/image" Target="../media/image20.jpg"/><Relationship Id="rId2" Type="http://schemas.microsoft.com/office/2017/06/relationships/model3d" Target="../media/model3d2.glb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19.png"/><Relationship Id="rId9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be 1">
            <a:extLst>
              <a:ext uri="{FF2B5EF4-FFF2-40B4-BE49-F238E27FC236}">
                <a16:creationId xmlns:a16="http://schemas.microsoft.com/office/drawing/2014/main" id="{5EB1B15B-9BBF-433C-A281-A7F41EE7DD2A}"/>
              </a:ext>
            </a:extLst>
          </p:cNvPr>
          <p:cNvSpPr/>
          <p:nvPr/>
        </p:nvSpPr>
        <p:spPr>
          <a:xfrm>
            <a:off x="3843131" y="2027583"/>
            <a:ext cx="3591339" cy="2385391"/>
          </a:xfrm>
          <a:prstGeom prst="cloud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hlinkClick r:id="rId2" action="ppaction://hlinksldjump"/>
              </a:rPr>
              <a:t>COOPERATIVE</a:t>
            </a:r>
          </a:p>
          <a:p>
            <a:pPr algn="ctr"/>
            <a:r>
              <a:rPr lang="es-ES" sz="2800" b="1" dirty="0">
                <a:hlinkClick r:id="rId2" action="ppaction://hlinksldjump"/>
              </a:rPr>
              <a:t>LEARNING</a:t>
            </a:r>
            <a:endParaRPr lang="es-ES" sz="2800" b="1" dirty="0"/>
          </a:p>
        </p:txBody>
      </p:sp>
      <p:sp>
        <p:nvSpPr>
          <p:cNvPr id="3" name="Rectángulo: esquinas diagonales redondeadas 2">
            <a:hlinkClick r:id="rId3" action="ppaction://hlinksldjump"/>
            <a:extLst>
              <a:ext uri="{FF2B5EF4-FFF2-40B4-BE49-F238E27FC236}">
                <a16:creationId xmlns:a16="http://schemas.microsoft.com/office/drawing/2014/main" id="{F4E50E21-9B60-4245-908C-F064B1D16546}"/>
              </a:ext>
            </a:extLst>
          </p:cNvPr>
          <p:cNvSpPr/>
          <p:nvPr/>
        </p:nvSpPr>
        <p:spPr>
          <a:xfrm>
            <a:off x="357809" y="4114800"/>
            <a:ext cx="3591339" cy="2385391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GROUP RELATIONS, MAINSTREAM AND </a:t>
            </a:r>
          </a:p>
          <a:p>
            <a:pPr algn="ctr"/>
            <a:r>
              <a:rPr lang="en-US" sz="2400" b="1" dirty="0"/>
              <a:t>SELF-ESTEEM</a:t>
            </a:r>
          </a:p>
        </p:txBody>
      </p:sp>
      <p:sp>
        <p:nvSpPr>
          <p:cNvPr id="6" name="Flecha: a la izquierda y arriba 5">
            <a:extLst>
              <a:ext uri="{FF2B5EF4-FFF2-40B4-BE49-F238E27FC236}">
                <a16:creationId xmlns:a16="http://schemas.microsoft.com/office/drawing/2014/main" id="{024C75C7-43BD-468B-9D1E-3B45E12EEAD4}"/>
              </a:ext>
            </a:extLst>
          </p:cNvPr>
          <p:cNvSpPr/>
          <p:nvPr/>
        </p:nvSpPr>
        <p:spPr>
          <a:xfrm rot="5400000">
            <a:off x="6632716" y="3684104"/>
            <a:ext cx="1417981" cy="1457739"/>
          </a:xfrm>
          <a:prstGeom prst="leftUp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ángulo: esquinas redondeadas 6">
            <a:hlinkClick r:id="rId4" action="ppaction://hlinksldjump"/>
            <a:extLst>
              <a:ext uri="{FF2B5EF4-FFF2-40B4-BE49-F238E27FC236}">
                <a16:creationId xmlns:a16="http://schemas.microsoft.com/office/drawing/2014/main" id="{298BD6AD-05A3-4314-AADD-C2DC0C4114BF}"/>
              </a:ext>
            </a:extLst>
          </p:cNvPr>
          <p:cNvSpPr/>
          <p:nvPr/>
        </p:nvSpPr>
        <p:spPr>
          <a:xfrm>
            <a:off x="8049037" y="3982270"/>
            <a:ext cx="3453853" cy="254442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/>
              <a:t>GROUP STRUCTURE &amp; TEACHERS ROLE</a:t>
            </a:r>
            <a:endParaRPr lang="en-US" sz="2800" b="1" dirty="0"/>
          </a:p>
        </p:txBody>
      </p:sp>
      <p:sp>
        <p:nvSpPr>
          <p:cNvPr id="8" name="Flecha: a la izquierda y arriba 7">
            <a:extLst>
              <a:ext uri="{FF2B5EF4-FFF2-40B4-BE49-F238E27FC236}">
                <a16:creationId xmlns:a16="http://schemas.microsoft.com/office/drawing/2014/main" id="{2C523D9D-40B9-4FB4-90A9-2A3ADEE19949}"/>
              </a:ext>
            </a:extLst>
          </p:cNvPr>
          <p:cNvSpPr/>
          <p:nvPr/>
        </p:nvSpPr>
        <p:spPr>
          <a:xfrm>
            <a:off x="3558211" y="3843130"/>
            <a:ext cx="1417981" cy="1457739"/>
          </a:xfrm>
          <a:prstGeom prst="leftUp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Bocadillo: ovalado 8">
            <a:hlinkClick r:id="rId5" action="ppaction://hlinksldjump"/>
            <a:extLst>
              <a:ext uri="{FF2B5EF4-FFF2-40B4-BE49-F238E27FC236}">
                <a16:creationId xmlns:a16="http://schemas.microsoft.com/office/drawing/2014/main" id="{AD8A9762-FFA4-4F31-8290-42B6E5617056}"/>
              </a:ext>
            </a:extLst>
          </p:cNvPr>
          <p:cNvSpPr/>
          <p:nvPr/>
        </p:nvSpPr>
        <p:spPr>
          <a:xfrm>
            <a:off x="318052" y="49694"/>
            <a:ext cx="4015406" cy="2544420"/>
          </a:xfrm>
          <a:prstGeom prst="wedgeEllipseCallou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/>
              <a:t>MOST SUCCESSFUL METHODS</a:t>
            </a:r>
            <a:endParaRPr lang="en-US" sz="2400" b="1" dirty="0"/>
          </a:p>
        </p:txBody>
      </p:sp>
      <p:sp>
        <p:nvSpPr>
          <p:cNvPr id="10" name="Bocadillo: rectángulo con esquinas redondeadas 9">
            <a:hlinkClick r:id="rId6" action="ppaction://hlinksldjump"/>
            <a:extLst>
              <a:ext uri="{FF2B5EF4-FFF2-40B4-BE49-F238E27FC236}">
                <a16:creationId xmlns:a16="http://schemas.microsoft.com/office/drawing/2014/main" id="{35AD520D-A2B6-4FA3-A45F-F50C23B537CB}"/>
              </a:ext>
            </a:extLst>
          </p:cNvPr>
          <p:cNvSpPr/>
          <p:nvPr/>
        </p:nvSpPr>
        <p:spPr>
          <a:xfrm>
            <a:off x="7858542" y="172284"/>
            <a:ext cx="4015406" cy="2544420"/>
          </a:xfrm>
          <a:prstGeom prst="wedgeRoundRectCallou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/>
              <a:t>INTEREST &amp; INVESTIGATIONS</a:t>
            </a:r>
            <a:endParaRPr lang="en-US" sz="2400" b="1" dirty="0"/>
          </a:p>
        </p:txBody>
      </p:sp>
      <p:sp>
        <p:nvSpPr>
          <p:cNvPr id="11" name="Flecha: a la izquierda y arriba 10">
            <a:extLst>
              <a:ext uri="{FF2B5EF4-FFF2-40B4-BE49-F238E27FC236}">
                <a16:creationId xmlns:a16="http://schemas.microsoft.com/office/drawing/2014/main" id="{3D93490E-472E-4964-8443-94B2F619FCE7}"/>
              </a:ext>
            </a:extLst>
          </p:cNvPr>
          <p:cNvSpPr/>
          <p:nvPr/>
        </p:nvSpPr>
        <p:spPr>
          <a:xfrm>
            <a:off x="6937516" y="1752604"/>
            <a:ext cx="1417981" cy="1457739"/>
          </a:xfrm>
          <a:prstGeom prst="leftUp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lecha: a la izquierda y arriba 11">
            <a:extLst>
              <a:ext uri="{FF2B5EF4-FFF2-40B4-BE49-F238E27FC236}">
                <a16:creationId xmlns:a16="http://schemas.microsoft.com/office/drawing/2014/main" id="{02D6F00F-58D4-4EF4-9992-ECEDF420D8FC}"/>
              </a:ext>
            </a:extLst>
          </p:cNvPr>
          <p:cNvSpPr/>
          <p:nvPr/>
        </p:nvSpPr>
        <p:spPr>
          <a:xfrm rot="5400000">
            <a:off x="2531167" y="2229675"/>
            <a:ext cx="1417981" cy="1457739"/>
          </a:xfrm>
          <a:prstGeom prst="leftUp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ergamino: vertical 12">
            <a:hlinkClick r:id="rId7" action="ppaction://hlinksldjump"/>
            <a:extLst>
              <a:ext uri="{FF2B5EF4-FFF2-40B4-BE49-F238E27FC236}">
                <a16:creationId xmlns:a16="http://schemas.microsoft.com/office/drawing/2014/main" id="{CD14A392-75A6-435E-8066-003B4B635384}"/>
              </a:ext>
            </a:extLst>
          </p:cNvPr>
          <p:cNvSpPr/>
          <p:nvPr/>
        </p:nvSpPr>
        <p:spPr>
          <a:xfrm>
            <a:off x="4641574" y="79514"/>
            <a:ext cx="1835429" cy="1918250"/>
          </a:xfrm>
          <a:prstGeom prst="verticalScroll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/>
              <a:t>KEYS</a:t>
            </a:r>
            <a:endParaRPr lang="en-US" sz="2400" b="1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2E069F3F-C141-4AA7-BEFD-56845AE71A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192" y="5073974"/>
            <a:ext cx="2303395" cy="1704512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7" name="Modelo 3D 16" descr="Medalla">
                <a:extLst>
                  <a:ext uri="{FF2B5EF4-FFF2-40B4-BE49-F238E27FC236}">
                    <a16:creationId xmlns:a16="http://schemas.microsoft.com/office/drawing/2014/main" id="{4FAE73E9-DC75-49EB-B2AB-3B3E7B1DF89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15838081"/>
                  </p:ext>
                </p:extLst>
              </p:nvPr>
            </p:nvGraphicFramePr>
            <p:xfrm>
              <a:off x="68866" y="2217860"/>
              <a:ext cx="1727106" cy="2100918"/>
            </p:xfrm>
            <a:graphic>
              <a:graphicData uri="http://schemas.microsoft.com/office/drawing/2017/model3d">
                <am3d:model3d r:embed="rId9">
                  <am3d:spPr>
                    <a:xfrm>
                      <a:off x="0" y="0"/>
                      <a:ext cx="1727106" cy="2100918"/>
                    </a:xfrm>
                    <a:prstGeom prst="rect">
                      <a:avLst/>
                    </a:prstGeom>
                  </am3d:spPr>
                  <am3d:camera>
                    <am3d:pos x="0" y="0" z="63901861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5259033" d="1000000"/>
                    <am3d:preTrans dx="0" dy="-17981942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-61528" ay="-1848739" az="31520"/>
                    <am3d:postTrans dx="0" dy="0" dz="0"/>
                  </am3d:trans>
                  <am3d:attrSrcUrl r:id="rId10"/>
                  <am3d:raster rName="Office3DRenderer" rVer="16.0.8326">
                    <am3d:blip r:embed="rId11"/>
                  </am3d:raster>
                  <am3d:objViewport viewportSz="270932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7" name="Modelo 3D 16" descr="Medalla">
                <a:extLst>
                  <a:ext uri="{FF2B5EF4-FFF2-40B4-BE49-F238E27FC236}">
                    <a16:creationId xmlns:a16="http://schemas.microsoft.com/office/drawing/2014/main" id="{4FAE73E9-DC75-49EB-B2AB-3B3E7B1DF89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8866" y="2217860"/>
                <a:ext cx="1727106" cy="210091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8" name="Modelo 3D 17" descr="Cantante de villancicos con chaqueta amarilla">
                <a:extLst>
                  <a:ext uri="{FF2B5EF4-FFF2-40B4-BE49-F238E27FC236}">
                    <a16:creationId xmlns:a16="http://schemas.microsoft.com/office/drawing/2014/main" id="{B922BEB3-AE3E-4216-9058-432FCC89598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202037478"/>
                  </p:ext>
                </p:extLst>
              </p:nvPr>
            </p:nvGraphicFramePr>
            <p:xfrm>
              <a:off x="11013388" y="3077594"/>
              <a:ext cx="1258952" cy="2988810"/>
            </p:xfrm>
            <a:graphic>
              <a:graphicData uri="http://schemas.microsoft.com/office/drawing/2017/model3d">
                <am3d:model3d r:embed="rId12">
                  <am3d:spPr>
                    <a:xfrm>
                      <a:off x="0" y="0"/>
                      <a:ext cx="1258952" cy="2988810"/>
                    </a:xfrm>
                    <a:prstGeom prst="rect">
                      <a:avLst/>
                    </a:prstGeom>
                  </am3d:spPr>
                  <am3d:camera>
                    <am3d:pos x="0" y="0" z="5426871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8858080" d="1000000"/>
                    <am3d:preTrans dx="500432" dy="-17999696" dz="-500454"/>
                    <am3d:scale>
                      <am3d:sx n="1000000" d="1000000"/>
                      <am3d:sy n="1000000" d="1000000"/>
                      <am3d:sz n="1000000" d="1000000"/>
                    </am3d:scale>
                    <am3d:rot ax="675911" ay="-2466076" az="-447602"/>
                    <am3d:postTrans dx="0" dy="0" dz="0"/>
                  </am3d:trans>
                  <am3d:attrSrcUrl r:id="rId13"/>
                  <am3d:raster rName="Office3DRenderer" rVer="16.0.8326">
                    <am3d:blip r:embed="rId14"/>
                  </am3d:raster>
                  <am3d:objViewport viewportSz="325789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8" name="Modelo 3D 17" descr="Cantante de villancicos con chaqueta amarilla">
                <a:extLst>
                  <a:ext uri="{FF2B5EF4-FFF2-40B4-BE49-F238E27FC236}">
                    <a16:creationId xmlns:a16="http://schemas.microsoft.com/office/drawing/2014/main" id="{B922BEB3-AE3E-4216-9058-432FCC89598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1013388" y="3077594"/>
                <a:ext cx="1258952" cy="2988810"/>
              </a:xfrm>
              <a:prstGeom prst="rect">
                <a:avLst/>
              </a:prstGeom>
            </p:spPr>
          </p:pic>
        </mc:Fallback>
      </mc:AlternateContent>
      <p:sp>
        <p:nvSpPr>
          <p:cNvPr id="20" name="Bocadillo nube: nube 19">
            <a:hlinkClick r:id="rId15" action="ppaction://hlinksldjump"/>
            <a:extLst>
              <a:ext uri="{FF2B5EF4-FFF2-40B4-BE49-F238E27FC236}">
                <a16:creationId xmlns:a16="http://schemas.microsoft.com/office/drawing/2014/main" id="{FE2FEDE3-8FB7-4D26-997C-F84DD3511F4A}"/>
              </a:ext>
            </a:extLst>
          </p:cNvPr>
          <p:cNvSpPr/>
          <p:nvPr/>
        </p:nvSpPr>
        <p:spPr>
          <a:xfrm flipH="1">
            <a:off x="8501269" y="2027583"/>
            <a:ext cx="2392020" cy="1457739"/>
          </a:xfrm>
          <a:prstGeom prst="cloudCallout">
            <a:avLst>
              <a:gd name="adj1" fmla="val -55072"/>
              <a:gd name="adj2" fmla="val 723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MAIN TECHNIQUES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be 1">
            <a:extLst>
              <a:ext uri="{FF2B5EF4-FFF2-40B4-BE49-F238E27FC236}">
                <a16:creationId xmlns:a16="http://schemas.microsoft.com/office/drawing/2014/main" id="{C22D8796-1DB4-4C8A-B05D-D0D6FDCD8022}"/>
              </a:ext>
            </a:extLst>
          </p:cNvPr>
          <p:cNvSpPr/>
          <p:nvPr/>
        </p:nvSpPr>
        <p:spPr>
          <a:xfrm>
            <a:off x="4118528" y="593233"/>
            <a:ext cx="5022574" cy="3869633"/>
          </a:xfrm>
          <a:prstGeom prst="cloud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WHAT IS COOPERATIVE</a:t>
            </a:r>
          </a:p>
          <a:p>
            <a:r>
              <a:rPr lang="es-ES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LEARNING?</a:t>
            </a:r>
            <a:endParaRPr lang="es-ES" b="1" dirty="0"/>
          </a:p>
          <a:p>
            <a:pPr algn="just"/>
            <a:r>
              <a:rPr lang="es-ES" b="1" dirty="0"/>
              <a:t>-</a:t>
            </a:r>
            <a:r>
              <a:rPr lang="en-US" b="1" dirty="0"/>
              <a:t>Is a pedagogical practice that promotes socialization and learning among students</a:t>
            </a:r>
          </a:p>
        </p:txBody>
      </p:sp>
      <p:pic>
        <p:nvPicPr>
          <p:cNvPr id="1026" name="Picture 2" descr="Resultado de imagen de sentarse en forma de espiga">
            <a:hlinkClick r:id="rId2"/>
            <a:extLst>
              <a:ext uri="{FF2B5EF4-FFF2-40B4-BE49-F238E27FC236}">
                <a16:creationId xmlns:a16="http://schemas.microsoft.com/office/drawing/2014/main" id="{1A683755-DF76-404E-ADF8-B7FCB881A1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568" y="1666635"/>
            <a:ext cx="2498753" cy="3276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 descr="Imagen que contiene gráficos vectoriales&#10;&#10;Descripción generada con confianza alta">
            <a:extLst>
              <a:ext uri="{FF2B5EF4-FFF2-40B4-BE49-F238E27FC236}">
                <a16:creationId xmlns:a16="http://schemas.microsoft.com/office/drawing/2014/main" id="{722219EC-034E-4662-B546-3329F93FEBD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54" y="593233"/>
            <a:ext cx="3273289" cy="192561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A673043-9B68-4FC6-A921-B5F5BC9937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26" y="4339153"/>
            <a:ext cx="4827516" cy="2413758"/>
          </a:xfrm>
          <a:prstGeom prst="rect">
            <a:avLst/>
          </a:prstGeom>
        </p:spPr>
      </p:pic>
      <p:pic>
        <p:nvPicPr>
          <p:cNvPr id="10" name="Gráfico 9" descr="Hogar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7AE4865C-A6B6-4A4D-99EE-C815CA6DD6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52921" y="588158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120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cadillo: ovalado 1">
            <a:extLst>
              <a:ext uri="{FF2B5EF4-FFF2-40B4-BE49-F238E27FC236}">
                <a16:creationId xmlns:a16="http://schemas.microsoft.com/office/drawing/2014/main" id="{87850EFB-D9A7-43DB-9305-01D59B4AF221}"/>
              </a:ext>
            </a:extLst>
          </p:cNvPr>
          <p:cNvSpPr/>
          <p:nvPr/>
        </p:nvSpPr>
        <p:spPr>
          <a:xfrm>
            <a:off x="1968362" y="2324754"/>
            <a:ext cx="5446644" cy="3488636"/>
          </a:xfrm>
          <a:prstGeom prst="wedgeEllipseCallou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chemeClr val="accent4"/>
                </a:solidFill>
              </a:rPr>
              <a:t>MOST SUCCESSFUL METHODS</a:t>
            </a:r>
          </a:p>
          <a:p>
            <a:r>
              <a:rPr lang="es-ES" dirty="0"/>
              <a:t>-</a:t>
            </a:r>
            <a:r>
              <a:rPr lang="en-US" dirty="0"/>
              <a:t>The ones in which groups scores are composed of the sum of individual achievements</a:t>
            </a:r>
          </a:p>
          <a:p>
            <a:r>
              <a:rPr lang="en-US" dirty="0"/>
              <a:t>-Each member have a unique task for which could be held accountable</a:t>
            </a:r>
          </a:p>
        </p:txBody>
      </p:sp>
      <p:pic>
        <p:nvPicPr>
          <p:cNvPr id="3" name="Gráfico 2" descr="Hogar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57E1CE2F-64D4-4D9F-9585-410135D7FE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52921" y="5881582"/>
            <a:ext cx="914400" cy="914400"/>
          </a:xfrm>
          <a:prstGeom prst="rect">
            <a:avLst/>
          </a:prstGeom>
        </p:spPr>
      </p:pic>
      <p:pic>
        <p:nvPicPr>
          <p:cNvPr id="5" name="Imagen 4" descr="Imagen que contiene juguete, muñeca, objeto&#10;&#10;Descripción generada con confianza muy alta">
            <a:extLst>
              <a:ext uri="{FF2B5EF4-FFF2-40B4-BE49-F238E27FC236}">
                <a16:creationId xmlns:a16="http://schemas.microsoft.com/office/drawing/2014/main" id="{90163EA4-FAB9-4E65-9010-54F378BFB4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088"/>
            <a:ext cx="3306004" cy="202796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0935777-7C06-448E-8B5B-7AE63B52DE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6131" y="240816"/>
            <a:ext cx="4895726" cy="2674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723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cadillo: rectángulo con esquinas redondeadas 1">
            <a:extLst>
              <a:ext uri="{FF2B5EF4-FFF2-40B4-BE49-F238E27FC236}">
                <a16:creationId xmlns:a16="http://schemas.microsoft.com/office/drawing/2014/main" id="{5A71C2EF-66DF-445C-BF54-39DCE1BA7542}"/>
              </a:ext>
            </a:extLst>
          </p:cNvPr>
          <p:cNvSpPr/>
          <p:nvPr/>
        </p:nvSpPr>
        <p:spPr>
          <a:xfrm>
            <a:off x="3293167" y="1391478"/>
            <a:ext cx="4777407" cy="3352808"/>
          </a:xfrm>
          <a:prstGeom prst="wedgeRoundRectCallo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b="1" dirty="0"/>
              <a:t>INTEREST AND INVESTIGATIONS</a:t>
            </a:r>
            <a:endParaRPr lang="en-US" sz="2000" dirty="0"/>
          </a:p>
          <a:p>
            <a:r>
              <a:rPr lang="en-US" sz="2000" dirty="0"/>
              <a:t>-Studies showed children could be taught to facilitate each learning from others</a:t>
            </a:r>
            <a:r>
              <a:rPr lang="en-US" sz="2000" noProof="1"/>
              <a:t>, improve interpersonal attitudes…</a:t>
            </a:r>
          </a:p>
          <a:p>
            <a:r>
              <a:rPr lang="es-ES" sz="2000" noProof="1"/>
              <a:t>-Investigations of teachers and professionals found groups produce a better work when they compete against other groups</a:t>
            </a:r>
            <a:endParaRPr lang="en-US" sz="2000" dirty="0"/>
          </a:p>
        </p:txBody>
      </p:sp>
      <p:pic>
        <p:nvPicPr>
          <p:cNvPr id="3" name="Gráfico 2" descr="Hogar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0AADD11F-FF65-4043-B3A5-BD02654452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45687" y="5834270"/>
            <a:ext cx="914400" cy="9144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FA07688-53EB-49C7-A904-6A061C9D93E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26"/>
          <a:stretch/>
        </p:blipFill>
        <p:spPr>
          <a:xfrm>
            <a:off x="8070574" y="197687"/>
            <a:ext cx="3962400" cy="273326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9E3F509-76D4-4844-A0BD-17ABE4C3C8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0" y="3429000"/>
            <a:ext cx="3070881" cy="305723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0BE2D0B-7A8A-47C3-8A81-D1358D1EF97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461" y="3710609"/>
            <a:ext cx="2949704" cy="294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234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o: vertical 1">
            <a:extLst>
              <a:ext uri="{FF2B5EF4-FFF2-40B4-BE49-F238E27FC236}">
                <a16:creationId xmlns:a16="http://schemas.microsoft.com/office/drawing/2014/main" id="{C939011C-147B-494C-B465-2F93100D61C1}"/>
              </a:ext>
            </a:extLst>
          </p:cNvPr>
          <p:cNvSpPr/>
          <p:nvPr/>
        </p:nvSpPr>
        <p:spPr>
          <a:xfrm>
            <a:off x="3581399" y="901149"/>
            <a:ext cx="3561523" cy="4373216"/>
          </a:xfrm>
          <a:prstGeom prst="verticalScroll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/>
              <a:t>KEYS</a:t>
            </a:r>
          </a:p>
          <a:p>
            <a:r>
              <a:rPr lang="en-US" dirty="0"/>
              <a:t>-Interaction involves groups members encouraging each other’s efforts, as they work together</a:t>
            </a:r>
          </a:p>
          <a:p>
            <a:r>
              <a:rPr lang="en-US" dirty="0"/>
              <a:t>-Group members understand they are accountable for they contributions to their group</a:t>
            </a:r>
          </a:p>
        </p:txBody>
      </p:sp>
      <p:pic>
        <p:nvPicPr>
          <p:cNvPr id="3" name="Gráfico 2" descr="Hogar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696377E0-D521-41AD-834F-EFC134EDCA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45687" y="5834270"/>
            <a:ext cx="914400" cy="9144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876E309-971E-4CC3-8E3F-493ADF7F54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25980"/>
            <a:ext cx="3962400" cy="260604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2BC435F-61F0-45ED-A3A2-7C9DA1055E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799" y="914359"/>
            <a:ext cx="4287600" cy="394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922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 descr="Hogar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7B5FAD1A-8072-488C-9048-126179BDBF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45687" y="5834270"/>
            <a:ext cx="914400" cy="914400"/>
          </a:xfrm>
          <a:prstGeom prst="rect">
            <a:avLst/>
          </a:prstGeom>
        </p:spPr>
      </p:pic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2F7E3317-834C-4AB7-B9C0-502F64C02163}"/>
              </a:ext>
            </a:extLst>
          </p:cNvPr>
          <p:cNvSpPr/>
          <p:nvPr/>
        </p:nvSpPr>
        <p:spPr>
          <a:xfrm>
            <a:off x="3650974" y="1789044"/>
            <a:ext cx="4114800" cy="3087756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/>
              <a:t>GROUP STRUCTURE &amp; TEACHERS ROLE</a:t>
            </a:r>
          </a:p>
          <a:p>
            <a:pPr algn="ctr"/>
            <a:r>
              <a:rPr lang="en-US" dirty="0"/>
              <a:t>Researches found students achieve higher learning when they work in small cooperating groups </a:t>
            </a:r>
          </a:p>
          <a:p>
            <a:pPr algn="ctr"/>
            <a:r>
              <a:rPr lang="en-US" dirty="0"/>
              <a:t>(3-4 members) than in bigger (5-7)</a:t>
            </a:r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9B38628-8C6A-4B2F-9805-231BD34605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20" y="462791"/>
            <a:ext cx="2796161" cy="3672923"/>
          </a:xfrm>
          <a:prstGeom prst="rect">
            <a:avLst/>
          </a:prstGeom>
        </p:spPr>
      </p:pic>
      <p:pic>
        <p:nvPicPr>
          <p:cNvPr id="7" name="Imagen 6" descr="Imagen que contiene texto, tarjeta de presentación&#10;&#10;Descripción generada con confianza alta">
            <a:extLst>
              <a:ext uri="{FF2B5EF4-FFF2-40B4-BE49-F238E27FC236}">
                <a16:creationId xmlns:a16="http://schemas.microsoft.com/office/drawing/2014/main" id="{70C8BAB4-25A4-403D-9B7B-42D468DFC8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2217" y="78477"/>
            <a:ext cx="2437870" cy="2437870"/>
          </a:xfrm>
          <a:prstGeom prst="rect">
            <a:avLst/>
          </a:prstGeom>
        </p:spPr>
      </p:pic>
      <p:pic>
        <p:nvPicPr>
          <p:cNvPr id="9" name="Imagen 8" descr="Imagen que contiene sentado, interior, mesa&#10;&#10;Descripción generada con confianza alta">
            <a:extLst>
              <a:ext uri="{FF2B5EF4-FFF2-40B4-BE49-F238E27FC236}">
                <a16:creationId xmlns:a16="http://schemas.microsoft.com/office/drawing/2014/main" id="{DEF33F06-F76E-4971-BBEC-7748D3BA6C7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75"/>
          <a:stretch/>
        </p:blipFill>
        <p:spPr>
          <a:xfrm>
            <a:off x="8079684" y="3268432"/>
            <a:ext cx="3514847" cy="2284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643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 descr="Hogar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54A1987B-60F6-4030-A47B-DD8DCE1FE6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45687" y="5834270"/>
            <a:ext cx="914400" cy="914400"/>
          </a:xfrm>
          <a:prstGeom prst="rect">
            <a:avLst/>
          </a:prstGeom>
        </p:spPr>
      </p:pic>
      <p:sp>
        <p:nvSpPr>
          <p:cNvPr id="4" name="Rectángulo: esquinas diagonales redondeadas 3">
            <a:hlinkClick r:id="rId4" action="ppaction://hlinksldjump"/>
            <a:extLst>
              <a:ext uri="{FF2B5EF4-FFF2-40B4-BE49-F238E27FC236}">
                <a16:creationId xmlns:a16="http://schemas.microsoft.com/office/drawing/2014/main" id="{CC270268-3F58-4431-814A-8342E5AE917A}"/>
              </a:ext>
            </a:extLst>
          </p:cNvPr>
          <p:cNvSpPr/>
          <p:nvPr/>
        </p:nvSpPr>
        <p:spPr>
          <a:xfrm>
            <a:off x="4492489" y="1171159"/>
            <a:ext cx="3505199" cy="2633869"/>
          </a:xfrm>
          <a:prstGeom prst="round2Diag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GROUP RELATIONS, MAINSTREAM AND </a:t>
            </a:r>
          </a:p>
          <a:p>
            <a:pPr algn="ctr"/>
            <a:r>
              <a:rPr lang="en-US" sz="2400" b="1" dirty="0"/>
              <a:t>SELF-ESTEEM</a:t>
            </a:r>
          </a:p>
        </p:txBody>
      </p:sp>
      <p:sp>
        <p:nvSpPr>
          <p:cNvPr id="17" name="Flecha: doblada 16">
            <a:extLst>
              <a:ext uri="{FF2B5EF4-FFF2-40B4-BE49-F238E27FC236}">
                <a16:creationId xmlns:a16="http://schemas.microsoft.com/office/drawing/2014/main" id="{A664726C-4265-4087-878E-5A1B8DA04262}"/>
              </a:ext>
            </a:extLst>
          </p:cNvPr>
          <p:cNvSpPr/>
          <p:nvPr/>
        </p:nvSpPr>
        <p:spPr>
          <a:xfrm flipH="1">
            <a:off x="3896140" y="380997"/>
            <a:ext cx="1232452" cy="1351721"/>
          </a:xfrm>
          <a:prstGeom prst="bentArrow">
            <a:avLst>
              <a:gd name="adj1" fmla="val 20699"/>
              <a:gd name="adj2" fmla="val 25000"/>
              <a:gd name="adj3" fmla="val 25000"/>
              <a:gd name="adj4" fmla="val 3407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Estrella: 7 puntas 20">
            <a:extLst>
              <a:ext uri="{FF2B5EF4-FFF2-40B4-BE49-F238E27FC236}">
                <a16:creationId xmlns:a16="http://schemas.microsoft.com/office/drawing/2014/main" id="{E5E3310A-3582-4A14-B784-1D32FBFB07FD}"/>
              </a:ext>
            </a:extLst>
          </p:cNvPr>
          <p:cNvSpPr/>
          <p:nvPr/>
        </p:nvSpPr>
        <p:spPr>
          <a:xfrm>
            <a:off x="318056" y="394247"/>
            <a:ext cx="3886199" cy="3034753"/>
          </a:xfrm>
          <a:prstGeom prst="star7">
            <a:avLst/>
          </a:prstGeom>
          <a:solidFill>
            <a:srgbClr val="A21E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tx2">
                    <a:lumMod val="50000"/>
                  </a:schemeClr>
                </a:solidFill>
              </a:rPr>
              <a:t>GROUP RELATIONS</a:t>
            </a:r>
          </a:p>
          <a:p>
            <a:r>
              <a:rPr lang="en-US" dirty="0"/>
              <a:t>CL techniques place students of different races in learning groups</a:t>
            </a:r>
          </a:p>
        </p:txBody>
      </p:sp>
      <p:sp>
        <p:nvSpPr>
          <p:cNvPr id="22" name="Estrella: 7 puntas 21">
            <a:extLst>
              <a:ext uri="{FF2B5EF4-FFF2-40B4-BE49-F238E27FC236}">
                <a16:creationId xmlns:a16="http://schemas.microsoft.com/office/drawing/2014/main" id="{93535F7B-9AA2-4DCF-91F9-23C0444559BC}"/>
              </a:ext>
            </a:extLst>
          </p:cNvPr>
          <p:cNvSpPr/>
          <p:nvPr/>
        </p:nvSpPr>
        <p:spPr>
          <a:xfrm>
            <a:off x="8209721" y="621193"/>
            <a:ext cx="3906073" cy="3183835"/>
          </a:xfrm>
          <a:prstGeom prst="star7">
            <a:avLst/>
          </a:prstGeom>
          <a:solidFill>
            <a:srgbClr val="A21E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tx2">
                    <a:lumMod val="50000"/>
                  </a:schemeClr>
                </a:solidFill>
              </a:rPr>
              <a:t>MAINSTREAM</a:t>
            </a:r>
          </a:p>
          <a:p>
            <a:r>
              <a:rPr lang="en-US" dirty="0"/>
              <a:t>Researchers shown CL improves relationships between mainstream and non-mainstream</a:t>
            </a:r>
          </a:p>
        </p:txBody>
      </p:sp>
      <p:sp>
        <p:nvSpPr>
          <p:cNvPr id="23" name="Estrella: 7 puntas 22">
            <a:extLst>
              <a:ext uri="{FF2B5EF4-FFF2-40B4-BE49-F238E27FC236}">
                <a16:creationId xmlns:a16="http://schemas.microsoft.com/office/drawing/2014/main" id="{BDA7F74E-A191-46D7-B31C-03B125FBB49D}"/>
              </a:ext>
            </a:extLst>
          </p:cNvPr>
          <p:cNvSpPr/>
          <p:nvPr/>
        </p:nvSpPr>
        <p:spPr>
          <a:xfrm>
            <a:off x="4253950" y="3390900"/>
            <a:ext cx="4731022" cy="3352801"/>
          </a:xfrm>
          <a:prstGeom prst="star7">
            <a:avLst/>
          </a:prstGeom>
          <a:solidFill>
            <a:srgbClr val="A21E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tx2">
                    <a:lumMod val="50000"/>
                  </a:schemeClr>
                </a:solidFill>
              </a:rPr>
              <a:t>SELF-ESTEEM</a:t>
            </a:r>
          </a:p>
          <a:p>
            <a:r>
              <a:rPr lang="en-US" dirty="0"/>
              <a:t>Working together make a very positive help to children who have a lack of good thinking about themselves and also to feel more successful academically</a:t>
            </a:r>
          </a:p>
        </p:txBody>
      </p:sp>
      <p:sp>
        <p:nvSpPr>
          <p:cNvPr id="24" name="Flecha: doblada 23">
            <a:extLst>
              <a:ext uri="{FF2B5EF4-FFF2-40B4-BE49-F238E27FC236}">
                <a16:creationId xmlns:a16="http://schemas.microsoft.com/office/drawing/2014/main" id="{E10B4FC4-6241-4AC2-BE9B-CA5D7886BA17}"/>
              </a:ext>
            </a:extLst>
          </p:cNvPr>
          <p:cNvSpPr/>
          <p:nvPr/>
        </p:nvSpPr>
        <p:spPr>
          <a:xfrm>
            <a:off x="7752520" y="394248"/>
            <a:ext cx="1232452" cy="1351721"/>
          </a:xfrm>
          <a:prstGeom prst="bentArrow">
            <a:avLst>
              <a:gd name="adj1" fmla="val 20699"/>
              <a:gd name="adj2" fmla="val 25000"/>
              <a:gd name="adj3" fmla="val 25000"/>
              <a:gd name="adj4" fmla="val 3407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Flecha: hacia abajo 24">
            <a:extLst>
              <a:ext uri="{FF2B5EF4-FFF2-40B4-BE49-F238E27FC236}">
                <a16:creationId xmlns:a16="http://schemas.microsoft.com/office/drawing/2014/main" id="{14FCA395-2840-4772-B630-78E9F042A8C8}"/>
              </a:ext>
            </a:extLst>
          </p:cNvPr>
          <p:cNvSpPr/>
          <p:nvPr/>
        </p:nvSpPr>
        <p:spPr>
          <a:xfrm>
            <a:off x="4485867" y="2994991"/>
            <a:ext cx="848139" cy="1126435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578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BC984A-CF25-44B3-B354-4CAB61244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MAIN </a:t>
            </a:r>
            <a:br>
              <a:rPr lang="es-ES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</a:br>
            <a:r>
              <a:rPr lang="es-ES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        TECHNIQUES</a:t>
            </a:r>
            <a:endParaRPr lang="en-US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anose="04020705040A02060702" pitchFamily="82" charset="0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Modelo 3D 2" descr="Cantante de villancicos con chaqueta amarilla">
                <a:extLst>
                  <a:ext uri="{FF2B5EF4-FFF2-40B4-BE49-F238E27FC236}">
                    <a16:creationId xmlns:a16="http://schemas.microsoft.com/office/drawing/2014/main" id="{A288B312-58D7-4DB8-975D-09B906B2CB4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29369757"/>
                  </p:ext>
                </p:extLst>
              </p:nvPr>
            </p:nvGraphicFramePr>
            <p:xfrm>
              <a:off x="5019087" y="1866752"/>
              <a:ext cx="1759646" cy="4042428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1759646" cy="4042428"/>
                    </a:xfrm>
                    <a:prstGeom prst="rect">
                      <a:avLst/>
                    </a:prstGeom>
                  </am3d:spPr>
                  <am3d:camera>
                    <am3d:pos x="0" y="0" z="5426871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8858080" d="1000000"/>
                    <am3d:preTrans dx="500432" dy="-17999696" dz="-500454"/>
                    <am3d:scale>
                      <am3d:sx n="1000000" d="1000000"/>
                      <am3d:sy n="1000000" d="1000000"/>
                      <am3d:sz n="1000000" d="1000000"/>
                    </am3d:scale>
                    <am3d:rot ax="313940" ay="1455165" az="129256"/>
                    <am3d:postTrans dx="0" dy="0" dz="0"/>
                  </am3d:trans>
                  <am3d:attrSrcUrl r:id="rId3"/>
                  <am3d:raster rName="Office3DRenderer" rVer="16.0.8326">
                    <am3d:blip r:embed="rId4"/>
                  </am3d:raster>
                  <am3d:objViewport viewportSz="451800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Modelo 3D 2" descr="Cantante de villancicos con chaqueta amarilla">
                <a:extLst>
                  <a:ext uri="{FF2B5EF4-FFF2-40B4-BE49-F238E27FC236}">
                    <a16:creationId xmlns:a16="http://schemas.microsoft.com/office/drawing/2014/main" id="{A288B312-58D7-4DB8-975D-09B906B2CB4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19087" y="1866752"/>
                <a:ext cx="1759646" cy="4042428"/>
              </a:xfrm>
              <a:prstGeom prst="rect">
                <a:avLst/>
              </a:prstGeom>
            </p:spPr>
          </p:pic>
        </mc:Fallback>
      </mc:AlternateContent>
      <p:sp>
        <p:nvSpPr>
          <p:cNvPr id="4" name="Bocadillo nube: nube 3">
            <a:extLst>
              <a:ext uri="{FF2B5EF4-FFF2-40B4-BE49-F238E27FC236}">
                <a16:creationId xmlns:a16="http://schemas.microsoft.com/office/drawing/2014/main" id="{46EF8B6A-CD7C-403E-AF80-F31212ED9074}"/>
              </a:ext>
            </a:extLst>
          </p:cNvPr>
          <p:cNvSpPr/>
          <p:nvPr/>
        </p:nvSpPr>
        <p:spPr>
          <a:xfrm>
            <a:off x="7235687" y="2663687"/>
            <a:ext cx="2637182" cy="1749287"/>
          </a:xfrm>
          <a:prstGeom prst="cloudCallout">
            <a:avLst>
              <a:gd name="adj1" fmla="val -66562"/>
              <a:gd name="adj2" fmla="val 4886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/>
              <a:t>JIGSAW</a:t>
            </a:r>
            <a:endParaRPr lang="en-US" sz="2400" b="1" dirty="0"/>
          </a:p>
        </p:txBody>
      </p:sp>
      <p:sp>
        <p:nvSpPr>
          <p:cNvPr id="5" name="Bocadillo nube: nube 4">
            <a:extLst>
              <a:ext uri="{FF2B5EF4-FFF2-40B4-BE49-F238E27FC236}">
                <a16:creationId xmlns:a16="http://schemas.microsoft.com/office/drawing/2014/main" id="{58D30AD3-4C10-4664-8166-BE0001E9FA78}"/>
              </a:ext>
            </a:extLst>
          </p:cNvPr>
          <p:cNvSpPr/>
          <p:nvPr/>
        </p:nvSpPr>
        <p:spPr>
          <a:xfrm flipH="1">
            <a:off x="1510748" y="2663687"/>
            <a:ext cx="2610724" cy="1979653"/>
          </a:xfrm>
          <a:prstGeom prst="cloudCallout">
            <a:avLst>
              <a:gd name="adj1" fmla="val -66611"/>
              <a:gd name="adj2" fmla="val 5636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/>
              <a:t>STAD</a:t>
            </a:r>
            <a:endParaRPr lang="en-US" sz="2800" b="1" dirty="0"/>
          </a:p>
        </p:txBody>
      </p:sp>
      <p:sp>
        <p:nvSpPr>
          <p:cNvPr id="6" name="Bocadillo nube: nube 5">
            <a:extLst>
              <a:ext uri="{FF2B5EF4-FFF2-40B4-BE49-F238E27FC236}">
                <a16:creationId xmlns:a16="http://schemas.microsoft.com/office/drawing/2014/main" id="{5AF16296-366A-4AD6-8EEB-3CCEC09C8DE6}"/>
              </a:ext>
            </a:extLst>
          </p:cNvPr>
          <p:cNvSpPr/>
          <p:nvPr/>
        </p:nvSpPr>
        <p:spPr>
          <a:xfrm>
            <a:off x="6357757" y="153262"/>
            <a:ext cx="2637182" cy="1749287"/>
          </a:xfrm>
          <a:prstGeom prst="cloudCallout">
            <a:avLst>
              <a:gd name="adj1" fmla="val -34903"/>
              <a:gd name="adj2" fmla="val 7613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/>
              <a:t>TGT</a:t>
            </a:r>
            <a:endParaRPr lang="en-US" sz="2800" b="1" dirty="0"/>
          </a:p>
        </p:txBody>
      </p:sp>
      <p:pic>
        <p:nvPicPr>
          <p:cNvPr id="7" name="Gráfico 6" descr="Hogar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273C8D97-94E1-47EA-AEC2-1134C3E43A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52921" y="5881582"/>
            <a:ext cx="914400" cy="914400"/>
          </a:xfrm>
          <a:prstGeom prst="rect">
            <a:avLst/>
          </a:prstGeom>
        </p:spPr>
      </p:pic>
      <p:pic>
        <p:nvPicPr>
          <p:cNvPr id="9" name="Imagen 8" descr="Imagen que contiene imágenes prediseñadas, señal, texto&#10;&#10;Descripción generada con confianza muy alta">
            <a:extLst>
              <a:ext uri="{FF2B5EF4-FFF2-40B4-BE49-F238E27FC236}">
                <a16:creationId xmlns:a16="http://schemas.microsoft.com/office/drawing/2014/main" id="{C5C3E4B9-A830-4867-839D-20F36CA95D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01" y="4737856"/>
            <a:ext cx="3660699" cy="205812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CA0AD21-56C6-4518-B552-91BFC44E6E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939" y="733248"/>
            <a:ext cx="2965200" cy="165401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80D32C1-8858-4E3B-A9F5-8DBC6CE33E0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0157" y="4434317"/>
            <a:ext cx="3176794" cy="2270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8205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</TotalTime>
  <Words>223</Words>
  <Application>Microsoft Office PowerPoint</Application>
  <PresentationFormat>Panorámica</PresentationFormat>
  <Paragraphs>36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Algerian</vt:lpstr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MAIN          TECHNIQUES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Alejandra Garrido Ortega</dc:creator>
  <cp:lastModifiedBy>Garrido Ortega Alejandra</cp:lastModifiedBy>
  <cp:revision>65</cp:revision>
  <dcterms:created xsi:type="dcterms:W3CDTF">2012-07-30T22:48:03Z</dcterms:created>
  <dcterms:modified xsi:type="dcterms:W3CDTF">2019-02-08T19:23:10Z</dcterms:modified>
</cp:coreProperties>
</file>